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42" r:id="rId3"/>
    <p:sldId id="258" r:id="rId4"/>
    <p:sldId id="265" r:id="rId5"/>
    <p:sldId id="269" r:id="rId6"/>
    <p:sldId id="319" r:id="rId7"/>
    <p:sldId id="340" r:id="rId8"/>
    <p:sldId id="341" r:id="rId9"/>
    <p:sldId id="276" r:id="rId10"/>
    <p:sldId id="283" r:id="rId11"/>
    <p:sldId id="284" r:id="rId12"/>
    <p:sldId id="285" r:id="rId13"/>
    <p:sldId id="281" r:id="rId14"/>
    <p:sldId id="277" r:id="rId15"/>
    <p:sldId id="278" r:id="rId16"/>
    <p:sldId id="264" r:id="rId17"/>
    <p:sldId id="293" r:id="rId18"/>
    <p:sldId id="294" r:id="rId19"/>
    <p:sldId id="320" r:id="rId20"/>
    <p:sldId id="260" r:id="rId21"/>
    <p:sldId id="327" r:id="rId22"/>
    <p:sldId id="274" r:id="rId23"/>
    <p:sldId id="331" r:id="rId24"/>
    <p:sldId id="328" r:id="rId25"/>
    <p:sldId id="266" r:id="rId26"/>
    <p:sldId id="329" r:id="rId27"/>
    <p:sldId id="326" r:id="rId28"/>
    <p:sldId id="312" r:id="rId29"/>
    <p:sldId id="330" r:id="rId30"/>
    <p:sldId id="303" r:id="rId31"/>
    <p:sldId id="304" r:id="rId32"/>
    <p:sldId id="297" r:id="rId33"/>
    <p:sldId id="302" r:id="rId34"/>
    <p:sldId id="316" r:id="rId35"/>
    <p:sldId id="344" r:id="rId36"/>
    <p:sldId id="298" r:id="rId37"/>
    <p:sldId id="317" r:id="rId38"/>
    <p:sldId id="299" r:id="rId39"/>
    <p:sldId id="322" r:id="rId40"/>
    <p:sldId id="323" r:id="rId41"/>
    <p:sldId id="332" r:id="rId42"/>
    <p:sldId id="313" r:id="rId43"/>
    <p:sldId id="300" r:id="rId44"/>
    <p:sldId id="301" r:id="rId45"/>
    <p:sldId id="333" r:id="rId46"/>
    <p:sldId id="305" r:id="rId47"/>
    <p:sldId id="310" r:id="rId48"/>
    <p:sldId id="311" r:id="rId49"/>
    <p:sldId id="334" r:id="rId50"/>
    <p:sldId id="325" r:id="rId51"/>
    <p:sldId id="338" r:id="rId52"/>
    <p:sldId id="307" r:id="rId53"/>
    <p:sldId id="309" r:id="rId54"/>
    <p:sldId id="339" r:id="rId55"/>
    <p:sldId id="343" r:id="rId56"/>
    <p:sldId id="336" r:id="rId57"/>
    <p:sldId id="308" r:id="rId58"/>
    <p:sldId id="321" r:id="rId5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3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218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2E9FA-CD71-4398-8C90-548C50B613F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6A8134-4C69-4C9A-91B4-B431BDB34E39}">
      <dgm:prSet/>
      <dgm:spPr/>
      <dgm:t>
        <a:bodyPr/>
        <a:lstStyle/>
        <a:p>
          <a:r>
            <a:rPr lang="en-US" dirty="0"/>
            <a:t>1</a:t>
          </a:r>
        </a:p>
      </dgm:t>
    </dgm:pt>
    <dgm:pt modelId="{3B18B83B-9287-486B-9019-7016BE6BABD8}" type="parTrans" cxnId="{4AB214FC-0923-4784-917F-4BB45D1C9560}">
      <dgm:prSet/>
      <dgm:spPr/>
      <dgm:t>
        <a:bodyPr/>
        <a:lstStyle/>
        <a:p>
          <a:endParaRPr lang="en-US"/>
        </a:p>
      </dgm:t>
    </dgm:pt>
    <dgm:pt modelId="{E687A0FF-25AB-410E-A383-09199923D36C}" type="sibTrans" cxnId="{4AB214FC-0923-4784-917F-4BB45D1C9560}">
      <dgm:prSet/>
      <dgm:spPr/>
      <dgm:t>
        <a:bodyPr/>
        <a:lstStyle/>
        <a:p>
          <a:endParaRPr lang="en-US"/>
        </a:p>
      </dgm:t>
    </dgm:pt>
    <dgm:pt modelId="{85B5BDD3-D760-4F06-BDCE-0AA09AD83FF1}">
      <dgm:prSet/>
      <dgm:spPr/>
      <dgm:t>
        <a:bodyPr/>
        <a:lstStyle/>
        <a:p>
          <a:r>
            <a:rPr lang="en-US"/>
            <a:t>Don’t</a:t>
          </a:r>
        </a:p>
      </dgm:t>
    </dgm:pt>
    <dgm:pt modelId="{37BE630D-312E-426F-A956-4C6073D56883}" type="parTrans" cxnId="{F87F4F44-15E9-473A-899B-CA1537C1299F}">
      <dgm:prSet/>
      <dgm:spPr/>
      <dgm:t>
        <a:bodyPr/>
        <a:lstStyle/>
        <a:p>
          <a:endParaRPr lang="en-US"/>
        </a:p>
      </dgm:t>
    </dgm:pt>
    <dgm:pt modelId="{D09FC843-65E0-40A1-B5C0-13ACFC94E132}" type="sibTrans" cxnId="{F87F4F44-15E9-473A-899B-CA1537C1299F}">
      <dgm:prSet/>
      <dgm:spPr/>
      <dgm:t>
        <a:bodyPr/>
        <a:lstStyle/>
        <a:p>
          <a:endParaRPr lang="en-US"/>
        </a:p>
      </dgm:t>
    </dgm:pt>
    <dgm:pt modelId="{E369639A-E87A-4318-833F-1764F389B5A0}">
      <dgm:prSet/>
      <dgm:spPr/>
      <dgm:t>
        <a:bodyPr/>
        <a:lstStyle/>
        <a:p>
          <a:r>
            <a:rPr lang="en-US" dirty="0"/>
            <a:t>2</a:t>
          </a:r>
        </a:p>
      </dgm:t>
    </dgm:pt>
    <dgm:pt modelId="{A79AAA28-A80C-4E4D-AD69-35316E7AD756}" type="parTrans" cxnId="{1493B09C-5A96-401C-9A95-065509FB4D5A}">
      <dgm:prSet/>
      <dgm:spPr/>
      <dgm:t>
        <a:bodyPr/>
        <a:lstStyle/>
        <a:p>
          <a:endParaRPr lang="en-US"/>
        </a:p>
      </dgm:t>
    </dgm:pt>
    <dgm:pt modelId="{371A22D7-805D-4352-A340-14CD128AD118}" type="sibTrans" cxnId="{1493B09C-5A96-401C-9A95-065509FB4D5A}">
      <dgm:prSet/>
      <dgm:spPr/>
      <dgm:t>
        <a:bodyPr/>
        <a:lstStyle/>
        <a:p>
          <a:endParaRPr lang="en-US"/>
        </a:p>
      </dgm:t>
    </dgm:pt>
    <dgm:pt modelId="{EE5CB7B2-9832-47A9-8E7E-3FC1B40BAD01}">
      <dgm:prSet/>
      <dgm:spPr/>
      <dgm:t>
        <a:bodyPr/>
        <a:lstStyle/>
        <a:p>
          <a:r>
            <a:rPr lang="en-US"/>
            <a:t>AI/Vibe coding can be useful IF AND ONLY IF you know a language in the first place</a:t>
          </a:r>
        </a:p>
      </dgm:t>
    </dgm:pt>
    <dgm:pt modelId="{08BC7A1C-BB85-429E-A75F-397C44EF1ABF}" type="parTrans" cxnId="{DCCF1316-2815-43C3-99C0-747F04154BAD}">
      <dgm:prSet/>
      <dgm:spPr/>
      <dgm:t>
        <a:bodyPr/>
        <a:lstStyle/>
        <a:p>
          <a:endParaRPr lang="en-US"/>
        </a:p>
      </dgm:t>
    </dgm:pt>
    <dgm:pt modelId="{0E14524E-272F-48E9-8DD2-9B31D9EF4340}" type="sibTrans" cxnId="{DCCF1316-2815-43C3-99C0-747F04154BAD}">
      <dgm:prSet/>
      <dgm:spPr/>
      <dgm:t>
        <a:bodyPr/>
        <a:lstStyle/>
        <a:p>
          <a:endParaRPr lang="en-US"/>
        </a:p>
      </dgm:t>
    </dgm:pt>
    <dgm:pt modelId="{00F44368-F804-4B8A-9871-1D55E966588A}">
      <dgm:prSet/>
      <dgm:spPr/>
      <dgm:t>
        <a:bodyPr/>
        <a:lstStyle/>
        <a:p>
          <a:r>
            <a:rPr lang="en-US" dirty="0"/>
            <a:t>3</a:t>
          </a:r>
        </a:p>
      </dgm:t>
    </dgm:pt>
    <dgm:pt modelId="{FD529499-CE6C-41A9-BF7A-2E731A71A61B}" type="parTrans" cxnId="{2A06AD1A-601F-4161-A71C-67A701FFEA2C}">
      <dgm:prSet/>
      <dgm:spPr/>
      <dgm:t>
        <a:bodyPr/>
        <a:lstStyle/>
        <a:p>
          <a:endParaRPr lang="en-US"/>
        </a:p>
      </dgm:t>
    </dgm:pt>
    <dgm:pt modelId="{8614FDE8-3328-442C-B0EC-85199D7129D3}" type="sibTrans" cxnId="{2A06AD1A-601F-4161-A71C-67A701FFEA2C}">
      <dgm:prSet/>
      <dgm:spPr/>
      <dgm:t>
        <a:bodyPr/>
        <a:lstStyle/>
        <a:p>
          <a:endParaRPr lang="en-US"/>
        </a:p>
      </dgm:t>
    </dgm:pt>
    <dgm:pt modelId="{9F01B7E3-EC45-4DBC-9569-0B5E5F8D5DC6}">
      <dgm:prSet/>
      <dgm:spPr/>
      <dgm:t>
        <a:bodyPr/>
        <a:lstStyle/>
        <a:p>
          <a:r>
            <a:rPr lang="en-US"/>
            <a:t>If you will use AI, go take a different class please</a:t>
          </a:r>
        </a:p>
      </dgm:t>
    </dgm:pt>
    <dgm:pt modelId="{85A0FA43-3F88-4650-AF9F-4D5780C8BFDA}" type="parTrans" cxnId="{A4770A8E-4EDF-43E6-8896-93292057E2CE}">
      <dgm:prSet/>
      <dgm:spPr/>
      <dgm:t>
        <a:bodyPr/>
        <a:lstStyle/>
        <a:p>
          <a:endParaRPr lang="en-US"/>
        </a:p>
      </dgm:t>
    </dgm:pt>
    <dgm:pt modelId="{83BA5492-D2A7-448A-96CD-BB79D0DB4923}" type="sibTrans" cxnId="{A4770A8E-4EDF-43E6-8896-93292057E2CE}">
      <dgm:prSet/>
      <dgm:spPr/>
      <dgm:t>
        <a:bodyPr/>
        <a:lstStyle/>
        <a:p>
          <a:endParaRPr lang="en-US"/>
        </a:p>
      </dgm:t>
    </dgm:pt>
    <dgm:pt modelId="{52010F2F-5843-B140-85CD-1311E6F0FD11}" type="pres">
      <dgm:prSet presAssocID="{B012E9FA-CD71-4398-8C90-548C50B613F0}" presName="Name0" presStyleCnt="0">
        <dgm:presLayoutVars>
          <dgm:dir/>
          <dgm:animLvl val="lvl"/>
          <dgm:resizeHandles val="exact"/>
        </dgm:presLayoutVars>
      </dgm:prSet>
      <dgm:spPr/>
    </dgm:pt>
    <dgm:pt modelId="{A698F197-D4B5-8541-8BCE-A322A897A54E}" type="pres">
      <dgm:prSet presAssocID="{006A8134-4C69-4C9A-91B4-B431BDB34E39}" presName="linNode" presStyleCnt="0"/>
      <dgm:spPr/>
    </dgm:pt>
    <dgm:pt modelId="{48C84CE7-5543-9C45-AF8F-294DCF34AF8D}" type="pres">
      <dgm:prSet presAssocID="{006A8134-4C69-4C9A-91B4-B431BDB34E39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664433CA-CD66-FD42-8C02-423A6D91A146}" type="pres">
      <dgm:prSet presAssocID="{006A8134-4C69-4C9A-91B4-B431BDB34E39}" presName="descendantText" presStyleLbl="alignNode1" presStyleIdx="0" presStyleCnt="3">
        <dgm:presLayoutVars>
          <dgm:bulletEnabled/>
        </dgm:presLayoutVars>
      </dgm:prSet>
      <dgm:spPr/>
    </dgm:pt>
    <dgm:pt modelId="{D0C6EE94-1EA3-9B4E-8F16-D26193C9379F}" type="pres">
      <dgm:prSet presAssocID="{E687A0FF-25AB-410E-A383-09199923D36C}" presName="sp" presStyleCnt="0"/>
      <dgm:spPr/>
    </dgm:pt>
    <dgm:pt modelId="{D0B69D51-3927-FE4F-82AA-18638DFA7C46}" type="pres">
      <dgm:prSet presAssocID="{E369639A-E87A-4318-833F-1764F389B5A0}" presName="linNode" presStyleCnt="0"/>
      <dgm:spPr/>
    </dgm:pt>
    <dgm:pt modelId="{EAAC008C-88FD-744B-992A-8836A7D2CA6E}" type="pres">
      <dgm:prSet presAssocID="{E369639A-E87A-4318-833F-1764F389B5A0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BB7215A3-A1E9-E24B-812E-8EF6AFD0978E}" type="pres">
      <dgm:prSet presAssocID="{E369639A-E87A-4318-833F-1764F389B5A0}" presName="descendantText" presStyleLbl="alignNode1" presStyleIdx="1" presStyleCnt="3">
        <dgm:presLayoutVars>
          <dgm:bulletEnabled/>
        </dgm:presLayoutVars>
      </dgm:prSet>
      <dgm:spPr/>
    </dgm:pt>
    <dgm:pt modelId="{EFBAA7FE-E7CB-DC4C-80D0-17F366E81768}" type="pres">
      <dgm:prSet presAssocID="{371A22D7-805D-4352-A340-14CD128AD118}" presName="sp" presStyleCnt="0"/>
      <dgm:spPr/>
    </dgm:pt>
    <dgm:pt modelId="{021BC76A-D2A2-5C45-A10B-2C16877D47F1}" type="pres">
      <dgm:prSet presAssocID="{00F44368-F804-4B8A-9871-1D55E966588A}" presName="linNode" presStyleCnt="0"/>
      <dgm:spPr/>
    </dgm:pt>
    <dgm:pt modelId="{FE40B9A5-F8DE-6642-B847-B2F9CCE8E282}" type="pres">
      <dgm:prSet presAssocID="{00F44368-F804-4B8A-9871-1D55E966588A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F0B53498-5A40-F24C-BA58-B3567D051F52}" type="pres">
      <dgm:prSet presAssocID="{00F44368-F804-4B8A-9871-1D55E966588A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2583AA13-A078-0A43-8FBA-8D038F58DA16}" type="presOf" srcId="{85B5BDD3-D760-4F06-BDCE-0AA09AD83FF1}" destId="{664433CA-CD66-FD42-8C02-423A6D91A146}" srcOrd="0" destOrd="0" presId="urn:microsoft.com/office/officeart/2016/7/layout/VerticalHollowActionList"/>
    <dgm:cxn modelId="{DCCF1316-2815-43C3-99C0-747F04154BAD}" srcId="{E369639A-E87A-4318-833F-1764F389B5A0}" destId="{EE5CB7B2-9832-47A9-8E7E-3FC1B40BAD01}" srcOrd="0" destOrd="0" parTransId="{08BC7A1C-BB85-429E-A75F-397C44EF1ABF}" sibTransId="{0E14524E-272F-48E9-8DD2-9B31D9EF4340}"/>
    <dgm:cxn modelId="{E7DBCB19-F0CD-0D45-B5B2-454926A58E88}" type="presOf" srcId="{006A8134-4C69-4C9A-91B4-B431BDB34E39}" destId="{48C84CE7-5543-9C45-AF8F-294DCF34AF8D}" srcOrd="0" destOrd="0" presId="urn:microsoft.com/office/officeart/2016/7/layout/VerticalHollowActionList"/>
    <dgm:cxn modelId="{2A06AD1A-601F-4161-A71C-67A701FFEA2C}" srcId="{B012E9FA-CD71-4398-8C90-548C50B613F0}" destId="{00F44368-F804-4B8A-9871-1D55E966588A}" srcOrd="2" destOrd="0" parTransId="{FD529499-CE6C-41A9-BF7A-2E731A71A61B}" sibTransId="{8614FDE8-3328-442C-B0EC-85199D7129D3}"/>
    <dgm:cxn modelId="{A5C0CD39-FF9A-CC47-A4C3-07A07741D035}" type="presOf" srcId="{00F44368-F804-4B8A-9871-1D55E966588A}" destId="{FE40B9A5-F8DE-6642-B847-B2F9CCE8E282}" srcOrd="0" destOrd="0" presId="urn:microsoft.com/office/officeart/2016/7/layout/VerticalHollowActionList"/>
    <dgm:cxn modelId="{F87F4F44-15E9-473A-899B-CA1537C1299F}" srcId="{006A8134-4C69-4C9A-91B4-B431BDB34E39}" destId="{85B5BDD3-D760-4F06-BDCE-0AA09AD83FF1}" srcOrd="0" destOrd="0" parTransId="{37BE630D-312E-426F-A956-4C6073D56883}" sibTransId="{D09FC843-65E0-40A1-B5C0-13ACFC94E132}"/>
    <dgm:cxn modelId="{6D8E8C64-58A3-8C45-B04C-AD6943E96A26}" type="presOf" srcId="{9F01B7E3-EC45-4DBC-9569-0B5E5F8D5DC6}" destId="{F0B53498-5A40-F24C-BA58-B3567D051F52}" srcOrd="0" destOrd="0" presId="urn:microsoft.com/office/officeart/2016/7/layout/VerticalHollowActionList"/>
    <dgm:cxn modelId="{A4770A8E-4EDF-43E6-8896-93292057E2CE}" srcId="{00F44368-F804-4B8A-9871-1D55E966588A}" destId="{9F01B7E3-EC45-4DBC-9569-0B5E5F8D5DC6}" srcOrd="0" destOrd="0" parTransId="{85A0FA43-3F88-4650-AF9F-4D5780C8BFDA}" sibTransId="{83BA5492-D2A7-448A-96CD-BB79D0DB4923}"/>
    <dgm:cxn modelId="{002F619B-82C9-1348-BBFC-3BA57504BCEA}" type="presOf" srcId="{EE5CB7B2-9832-47A9-8E7E-3FC1B40BAD01}" destId="{BB7215A3-A1E9-E24B-812E-8EF6AFD0978E}" srcOrd="0" destOrd="0" presId="urn:microsoft.com/office/officeart/2016/7/layout/VerticalHollowActionList"/>
    <dgm:cxn modelId="{1493B09C-5A96-401C-9A95-065509FB4D5A}" srcId="{B012E9FA-CD71-4398-8C90-548C50B613F0}" destId="{E369639A-E87A-4318-833F-1764F389B5A0}" srcOrd="1" destOrd="0" parTransId="{A79AAA28-A80C-4E4D-AD69-35316E7AD756}" sibTransId="{371A22D7-805D-4352-A340-14CD128AD118}"/>
    <dgm:cxn modelId="{70AD03AA-764A-2042-A610-CC20E9DA2398}" type="presOf" srcId="{E369639A-E87A-4318-833F-1764F389B5A0}" destId="{EAAC008C-88FD-744B-992A-8836A7D2CA6E}" srcOrd="0" destOrd="0" presId="urn:microsoft.com/office/officeart/2016/7/layout/VerticalHollowActionList"/>
    <dgm:cxn modelId="{687FE1E5-9E58-E04B-9A3D-B431FB1C1395}" type="presOf" srcId="{B012E9FA-CD71-4398-8C90-548C50B613F0}" destId="{52010F2F-5843-B140-85CD-1311E6F0FD11}" srcOrd="0" destOrd="0" presId="urn:microsoft.com/office/officeart/2016/7/layout/VerticalHollowActionList"/>
    <dgm:cxn modelId="{4AB214FC-0923-4784-917F-4BB45D1C9560}" srcId="{B012E9FA-CD71-4398-8C90-548C50B613F0}" destId="{006A8134-4C69-4C9A-91B4-B431BDB34E39}" srcOrd="0" destOrd="0" parTransId="{3B18B83B-9287-486B-9019-7016BE6BABD8}" sibTransId="{E687A0FF-25AB-410E-A383-09199923D36C}"/>
    <dgm:cxn modelId="{80A7254D-ACAB-BA43-89AF-F1C092F9DCA0}" type="presParOf" srcId="{52010F2F-5843-B140-85CD-1311E6F0FD11}" destId="{A698F197-D4B5-8541-8BCE-A322A897A54E}" srcOrd="0" destOrd="0" presId="urn:microsoft.com/office/officeart/2016/7/layout/VerticalHollowActionList"/>
    <dgm:cxn modelId="{7D2A2E8B-1A39-6A45-A563-F0482EFB6997}" type="presParOf" srcId="{A698F197-D4B5-8541-8BCE-A322A897A54E}" destId="{48C84CE7-5543-9C45-AF8F-294DCF34AF8D}" srcOrd="0" destOrd="0" presId="urn:microsoft.com/office/officeart/2016/7/layout/VerticalHollowActionList"/>
    <dgm:cxn modelId="{0C068D77-C1B9-0F45-9B59-9BA3AB51D2F9}" type="presParOf" srcId="{A698F197-D4B5-8541-8BCE-A322A897A54E}" destId="{664433CA-CD66-FD42-8C02-423A6D91A146}" srcOrd="1" destOrd="0" presId="urn:microsoft.com/office/officeart/2016/7/layout/VerticalHollowActionList"/>
    <dgm:cxn modelId="{4ABF882B-63EF-1F48-B2F0-27493B63AE48}" type="presParOf" srcId="{52010F2F-5843-B140-85CD-1311E6F0FD11}" destId="{D0C6EE94-1EA3-9B4E-8F16-D26193C9379F}" srcOrd="1" destOrd="0" presId="urn:microsoft.com/office/officeart/2016/7/layout/VerticalHollowActionList"/>
    <dgm:cxn modelId="{B2379EB0-4E5B-9045-9173-5B09E34086F8}" type="presParOf" srcId="{52010F2F-5843-B140-85CD-1311E6F0FD11}" destId="{D0B69D51-3927-FE4F-82AA-18638DFA7C46}" srcOrd="2" destOrd="0" presId="urn:microsoft.com/office/officeart/2016/7/layout/VerticalHollowActionList"/>
    <dgm:cxn modelId="{0CA5809F-9204-1145-B5F4-39619CB2D294}" type="presParOf" srcId="{D0B69D51-3927-FE4F-82AA-18638DFA7C46}" destId="{EAAC008C-88FD-744B-992A-8836A7D2CA6E}" srcOrd="0" destOrd="0" presId="urn:microsoft.com/office/officeart/2016/7/layout/VerticalHollowActionList"/>
    <dgm:cxn modelId="{F7B26CC9-9E22-6246-A28C-659F08C56539}" type="presParOf" srcId="{D0B69D51-3927-FE4F-82AA-18638DFA7C46}" destId="{BB7215A3-A1E9-E24B-812E-8EF6AFD0978E}" srcOrd="1" destOrd="0" presId="urn:microsoft.com/office/officeart/2016/7/layout/VerticalHollowActionList"/>
    <dgm:cxn modelId="{8066CD27-41A2-BE42-B881-610A5BB23BA9}" type="presParOf" srcId="{52010F2F-5843-B140-85CD-1311E6F0FD11}" destId="{EFBAA7FE-E7CB-DC4C-80D0-17F366E81768}" srcOrd="3" destOrd="0" presId="urn:microsoft.com/office/officeart/2016/7/layout/VerticalHollowActionList"/>
    <dgm:cxn modelId="{4C23D05D-7380-EE49-8B09-607DA286D9F3}" type="presParOf" srcId="{52010F2F-5843-B140-85CD-1311E6F0FD11}" destId="{021BC76A-D2A2-5C45-A10B-2C16877D47F1}" srcOrd="4" destOrd="0" presId="urn:microsoft.com/office/officeart/2016/7/layout/VerticalHollowActionList"/>
    <dgm:cxn modelId="{19C90439-7DC0-6140-B160-8BA1B8C70786}" type="presParOf" srcId="{021BC76A-D2A2-5C45-A10B-2C16877D47F1}" destId="{FE40B9A5-F8DE-6642-B847-B2F9CCE8E282}" srcOrd="0" destOrd="0" presId="urn:microsoft.com/office/officeart/2016/7/layout/VerticalHollowActionList"/>
    <dgm:cxn modelId="{315D0534-AD25-DC47-9186-D49F67C2D302}" type="presParOf" srcId="{021BC76A-D2A2-5C45-A10B-2C16877D47F1}" destId="{F0B53498-5A40-F24C-BA58-B3567D051F52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433CA-CD66-FD42-8C02-423A6D91A146}">
      <dsp:nvSpPr>
        <dsp:cNvPr id="0" name=""/>
        <dsp:cNvSpPr/>
      </dsp:nvSpPr>
      <dsp:spPr>
        <a:xfrm>
          <a:off x="871669" y="1774"/>
          <a:ext cx="3486676" cy="18188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51" tIns="461976" rIns="67651" bIns="46197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Don’t</a:t>
          </a:r>
        </a:p>
      </dsp:txBody>
      <dsp:txXfrm>
        <a:off x="871669" y="1774"/>
        <a:ext cx="3486676" cy="1818804"/>
      </dsp:txXfrm>
    </dsp:sp>
    <dsp:sp modelId="{48C84CE7-5543-9C45-AF8F-294DCF34AF8D}">
      <dsp:nvSpPr>
        <dsp:cNvPr id="0" name=""/>
        <dsp:cNvSpPr/>
      </dsp:nvSpPr>
      <dsp:spPr>
        <a:xfrm>
          <a:off x="0" y="1774"/>
          <a:ext cx="871669" cy="1818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126" tIns="179657" rIns="46126" bIns="17965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</a:t>
          </a:r>
        </a:p>
      </dsp:txBody>
      <dsp:txXfrm>
        <a:off x="0" y="1774"/>
        <a:ext cx="871669" cy="1818804"/>
      </dsp:txXfrm>
    </dsp:sp>
    <dsp:sp modelId="{BB7215A3-A1E9-E24B-812E-8EF6AFD0978E}">
      <dsp:nvSpPr>
        <dsp:cNvPr id="0" name=""/>
        <dsp:cNvSpPr/>
      </dsp:nvSpPr>
      <dsp:spPr>
        <a:xfrm>
          <a:off x="871669" y="1929707"/>
          <a:ext cx="3486676" cy="18188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51" tIns="461976" rIns="67651" bIns="46197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AI/Vibe coding can be useful IF AND ONLY IF you know a language in the first place</a:t>
          </a:r>
        </a:p>
      </dsp:txBody>
      <dsp:txXfrm>
        <a:off x="871669" y="1929707"/>
        <a:ext cx="3486676" cy="1818804"/>
      </dsp:txXfrm>
    </dsp:sp>
    <dsp:sp modelId="{EAAC008C-88FD-744B-992A-8836A7D2CA6E}">
      <dsp:nvSpPr>
        <dsp:cNvPr id="0" name=""/>
        <dsp:cNvSpPr/>
      </dsp:nvSpPr>
      <dsp:spPr>
        <a:xfrm>
          <a:off x="0" y="1929707"/>
          <a:ext cx="871669" cy="1818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126" tIns="179657" rIns="46126" bIns="17965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2</a:t>
          </a:r>
        </a:p>
      </dsp:txBody>
      <dsp:txXfrm>
        <a:off x="0" y="1929707"/>
        <a:ext cx="871669" cy="1818804"/>
      </dsp:txXfrm>
    </dsp:sp>
    <dsp:sp modelId="{F0B53498-5A40-F24C-BA58-B3567D051F52}">
      <dsp:nvSpPr>
        <dsp:cNvPr id="0" name=""/>
        <dsp:cNvSpPr/>
      </dsp:nvSpPr>
      <dsp:spPr>
        <a:xfrm>
          <a:off x="871669" y="3857640"/>
          <a:ext cx="3486676" cy="18188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651" tIns="461976" rIns="67651" bIns="461976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If you will use AI, go take a different class please</a:t>
          </a:r>
        </a:p>
      </dsp:txBody>
      <dsp:txXfrm>
        <a:off x="871669" y="3857640"/>
        <a:ext cx="3486676" cy="1818804"/>
      </dsp:txXfrm>
    </dsp:sp>
    <dsp:sp modelId="{FE40B9A5-F8DE-6642-B847-B2F9CCE8E282}">
      <dsp:nvSpPr>
        <dsp:cNvPr id="0" name=""/>
        <dsp:cNvSpPr/>
      </dsp:nvSpPr>
      <dsp:spPr>
        <a:xfrm>
          <a:off x="0" y="3857640"/>
          <a:ext cx="871669" cy="1818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126" tIns="179657" rIns="46126" bIns="179657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3</a:t>
          </a:r>
        </a:p>
      </dsp:txBody>
      <dsp:txXfrm>
        <a:off x="0" y="3857640"/>
        <a:ext cx="871669" cy="1818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E32158-D85A-8E45-BCB6-74FACD3F67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DA7C-F776-F24A-AF81-15ADAC2980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01118-367F-044B-943E-4CBAC5F50DA6}" type="datetimeFigureOut">
              <a:rPr lang="en-US" smtClean="0"/>
              <a:t>1/29/26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2CDC4-5475-3A49-A43E-0559C3228E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93056-6A0A-B844-B444-928E9A418E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5655C-E94C-914A-96EC-3112E06E0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3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4782E-8B89-C647-9F5C-0EBC8A6C1189}" type="datetimeFigureOut">
              <a:rPr lang="en-US" smtClean="0"/>
              <a:t>1/29/26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2212D-ECA0-0D43-9DAC-E33A8ED0B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9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Re-order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2212D-ECA0-0D43-9DAC-E33A8ED0BA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7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quantified 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2212D-ECA0-0D43-9DAC-E33A8ED0BA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2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Rag on excel here. </a:t>
            </a:r>
            <a:r>
              <a:rPr lang="en-US" dirty="0" err="1"/>
              <a:t>teehee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2212D-ECA0-0D43-9DAC-E33A8ED0BA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tidyverse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2212D-ECA0-0D43-9DAC-E33A8ED0BA0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8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2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6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7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9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615CD-6287-0B4F-AA4D-BB84DAFD6802}" type="datetimeFigureOut">
              <a:rPr lang="en-US" smtClean="0"/>
              <a:t>1/29/26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B89B7-C431-A244-946B-DE8A8BD1D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771615CD-6287-0B4F-AA4D-BB84DAFD6802}" type="datetimeFigureOut">
              <a:rPr lang="en-US" smtClean="0"/>
              <a:pPr/>
              <a:t>1/29/26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6A2B89B7-C431-A244-946B-DE8A8BD1D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0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atasetsearch.research.google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biol355.github.io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rstudio.com/resources/cheatsheets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studio.com/resources/cheatsheets/how-to-contribute-a-cheatsheet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ocloud.png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06" y="1324873"/>
            <a:ext cx="9479735" cy="4313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4873"/>
            <a:ext cx="7772400" cy="14700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US" dirty="0">
                <a:latin typeface="Avenir Black"/>
                <a:cs typeface="Avenir Black"/>
              </a:rPr>
              <a:t>Introduction to Data Science for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89065"/>
            <a:ext cx="6400800" cy="1752600"/>
          </a:xfrm>
        </p:spPr>
        <p:txBody>
          <a:bodyPr/>
          <a:lstStyle/>
          <a:p>
            <a:r>
              <a:rPr lang="en-US" dirty="0"/>
              <a:t>Jarrett Byrnes</a:t>
            </a:r>
          </a:p>
          <a:p>
            <a:r>
              <a:rPr lang="en-US" dirty="0"/>
              <a:t>UMass Boston</a:t>
            </a:r>
          </a:p>
          <a:p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3724260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_Nike_FuelB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23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e-son-wearables-android-wear-esta-aqui-l-sdn62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6" y="0"/>
            <a:ext cx="5729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20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ntified_self_logo_2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594"/>
            <a:ext cx="9144000" cy="20647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10423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481" y="868385"/>
            <a:ext cx="6947079" cy="52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2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48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7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84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71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600" dirty="0"/>
              <a:t>What do you want to learn from data?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144570-116C-564C-876C-C5D1CEF91795}"/>
              </a:ext>
            </a:extLst>
          </p:cNvPr>
          <p:cNvSpPr txBox="1"/>
          <p:nvPr/>
        </p:nvSpPr>
        <p:spPr>
          <a:xfrm>
            <a:off x="933651" y="4369870"/>
            <a:ext cx="7411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 to </a:t>
            </a:r>
            <a:r>
              <a:rPr lang="en-US" dirty="0">
                <a:hlinkClick r:id="rId2"/>
              </a:rPr>
              <a:t>https://datasetsearch.research.google.com/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something 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a few sentences about it on the </a:t>
            </a:r>
            <a:r>
              <a:rPr lang="en-US" dirty="0" err="1"/>
              <a:t>etherpad</a:t>
            </a:r>
            <a:r>
              <a:rPr lang="en-US" dirty="0"/>
              <a:t> – come back tomorrow and read everyone’s!</a:t>
            </a:r>
          </a:p>
        </p:txBody>
      </p:sp>
    </p:spTree>
    <p:extLst>
      <p:ext uri="{BB962C8B-B14F-4D97-AF65-F5344CB8AC3E}">
        <p14:creationId xmlns:p14="http://schemas.microsoft.com/office/powerpoint/2010/main" val="434751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1360"/>
            <a:ext cx="8229600" cy="1143000"/>
          </a:xfrm>
        </p:spPr>
        <p:txBody>
          <a:bodyPr/>
          <a:lstStyle/>
          <a:p>
            <a:r>
              <a:rPr lang="en-US" dirty="0"/>
              <a:t>Data is at the Center of Biology</a:t>
            </a:r>
          </a:p>
        </p:txBody>
      </p:sp>
    </p:spTree>
    <p:extLst>
      <p:ext uri="{BB962C8B-B14F-4D97-AF65-F5344CB8AC3E}">
        <p14:creationId xmlns:p14="http://schemas.microsoft.com/office/powerpoint/2010/main" val="349881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350"/>
            <a:ext cx="9158392" cy="484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41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Tools Not Up to the Task</a:t>
            </a:r>
          </a:p>
        </p:txBody>
      </p:sp>
      <p:pic>
        <p:nvPicPr>
          <p:cNvPr id="5" name="Picture 4" descr="CZnOurEWkAA47g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84" y="1240960"/>
            <a:ext cx="4635028" cy="55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2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AFC6-73D6-784B-BDDD-7DD32EB7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Etherpad</a:t>
            </a:r>
            <a:r>
              <a:rPr lang="en-US" dirty="0"/>
              <a:t>! Tell us about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FB892-72D4-8845-856F-088063277CE1}"/>
              </a:ext>
            </a:extLst>
          </p:cNvPr>
          <p:cNvSpPr txBox="1"/>
          <p:nvPr/>
        </p:nvSpPr>
        <p:spPr>
          <a:xfrm>
            <a:off x="267873" y="2598002"/>
            <a:ext cx="8608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etherpad.wikimedia.org</a:t>
            </a:r>
            <a:r>
              <a:rPr lang="en-US" sz="2400" b="1" dirty="0"/>
              <a:t>/p/355-spreadsheets-2026_spring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4258A-A4F8-2741-B49F-9060B4EC138E}"/>
              </a:ext>
            </a:extLst>
          </p:cNvPr>
          <p:cNvSpPr txBox="1"/>
          <p:nvPr/>
        </p:nvSpPr>
        <p:spPr>
          <a:xfrm>
            <a:off x="1477402" y="4701698"/>
            <a:ext cx="6490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(you can access from the course website – </a:t>
            </a:r>
            <a:r>
              <a:rPr lang="en-US" dirty="0">
                <a:hlinkClick r:id="rId2"/>
              </a:rPr>
              <a:t>http://biol355.github.io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(this is also all linked on canvas)</a:t>
            </a:r>
          </a:p>
        </p:txBody>
      </p:sp>
    </p:spTree>
    <p:extLst>
      <p:ext uri="{BB962C8B-B14F-4D97-AF65-F5344CB8AC3E}">
        <p14:creationId xmlns:p14="http://schemas.microsoft.com/office/powerpoint/2010/main" val="3430608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Classical Tools Not Up to the Task</a:t>
            </a:r>
          </a:p>
        </p:txBody>
      </p:sp>
      <p:pic>
        <p:nvPicPr>
          <p:cNvPr id="4" name="Content Placeholder 3" descr="Screen Shot 2016-01-26 at 9.13.45 AM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7" b="8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976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26 at 8.36.32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8" y="1506243"/>
            <a:ext cx="8686800" cy="40513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AF5CC0-44FB-A440-9AB8-2920B6D0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4083" y="274638"/>
            <a:ext cx="9228083" cy="1143000"/>
          </a:xfrm>
        </p:spPr>
        <p:txBody>
          <a:bodyPr>
            <a:noAutofit/>
          </a:bodyPr>
          <a:lstStyle/>
          <a:p>
            <a:r>
              <a:rPr lang="en-US" sz="3600" dirty="0"/>
              <a:t>How can we work with mixes of different data sets to derive new inference?</a:t>
            </a:r>
          </a:p>
        </p:txBody>
      </p:sp>
    </p:spTree>
    <p:extLst>
      <p:ext uri="{BB962C8B-B14F-4D97-AF65-F5344CB8AC3E}">
        <p14:creationId xmlns:p14="http://schemas.microsoft.com/office/powerpoint/2010/main" val="3111207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1-26 at 8.37.06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4"/>
            <a:ext cx="9144000" cy="65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30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7167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So, programming…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144570-116C-564C-876C-C5D1CEF91795}"/>
              </a:ext>
            </a:extLst>
          </p:cNvPr>
          <p:cNvSpPr txBox="1"/>
          <p:nvPr/>
        </p:nvSpPr>
        <p:spPr>
          <a:xfrm>
            <a:off x="933651" y="4369870"/>
            <a:ext cx="7324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a few sentences about your experience with programming or, if you haven’t before, how programming makes you feel.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Share on the </a:t>
            </a:r>
            <a:r>
              <a:rPr lang="en-US" dirty="0" err="1"/>
              <a:t>Etherpad</a:t>
            </a:r>
            <a:r>
              <a:rPr lang="en-US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05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506"/>
            <a:ext cx="7772400" cy="1470025"/>
          </a:xfrm>
        </p:spPr>
        <p:txBody>
          <a:bodyPr/>
          <a:lstStyle/>
          <a:p>
            <a:r>
              <a:rPr lang="en-US" dirty="0"/>
              <a:t>What is Data Science?</a:t>
            </a:r>
          </a:p>
        </p:txBody>
      </p:sp>
    </p:spTree>
    <p:extLst>
      <p:ext uri="{BB962C8B-B14F-4D97-AF65-F5344CB8AC3E}">
        <p14:creationId xmlns:p14="http://schemas.microsoft.com/office/powerpoint/2010/main" val="1786659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2A23F-DCD3-ADF8-4C29-41E02CFB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831850"/>
            <a:ext cx="61341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5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1A913-B231-C94C-88B9-CEA00E754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20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71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B7F4B0-5F4A-AF47-B5E9-4C73AF5F6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166"/>
            <a:ext cx="9144000" cy="514676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96D4270-4198-1C48-8A6F-6C1ABEBC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Fandango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796E6-C699-AE44-850B-774B68E22F99}"/>
              </a:ext>
            </a:extLst>
          </p:cNvPr>
          <p:cNvSpPr txBox="1"/>
          <p:nvPr/>
        </p:nvSpPr>
        <p:spPr>
          <a:xfrm>
            <a:off x="0" y="6400800"/>
            <a:ext cx="1614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Allison Horst</a:t>
            </a:r>
          </a:p>
        </p:txBody>
      </p:sp>
    </p:spTree>
    <p:extLst>
      <p:ext uri="{BB962C8B-B14F-4D97-AF65-F5344CB8AC3E}">
        <p14:creationId xmlns:p14="http://schemas.microsoft.com/office/powerpoint/2010/main" val="796750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ta-scie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6" y="1621746"/>
            <a:ext cx="9037161" cy="3549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B7605-FD24-1C41-B6DE-626296EA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7D47A-27E7-CB4C-94B4-E64035FFEAA5}"/>
              </a:ext>
            </a:extLst>
          </p:cNvPr>
          <p:cNvSpPr txBox="1"/>
          <p:nvPr/>
        </p:nvSpPr>
        <p:spPr>
          <a:xfrm>
            <a:off x="531628" y="1417638"/>
            <a:ext cx="1073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Week 1-3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F888E4-9EB4-074C-8B1E-236AF9162A00}"/>
              </a:ext>
            </a:extLst>
          </p:cNvPr>
          <p:cNvSpPr txBox="1"/>
          <p:nvPr/>
        </p:nvSpPr>
        <p:spPr>
          <a:xfrm>
            <a:off x="4437321" y="1708261"/>
            <a:ext cx="13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Week 4, 8-9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8F37E-5E85-984B-B33B-3B696DC63787}"/>
              </a:ext>
            </a:extLst>
          </p:cNvPr>
          <p:cNvSpPr txBox="1"/>
          <p:nvPr/>
        </p:nvSpPr>
        <p:spPr>
          <a:xfrm>
            <a:off x="922697" y="3396386"/>
            <a:ext cx="13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Week 5-7,10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CA216-313A-7647-A0B4-A63CF372B9D2}"/>
              </a:ext>
            </a:extLst>
          </p:cNvPr>
          <p:cNvSpPr txBox="1"/>
          <p:nvPr/>
        </p:nvSpPr>
        <p:spPr>
          <a:xfrm>
            <a:off x="7152168" y="2860121"/>
            <a:ext cx="164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Week 2, 8-9,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06025-AE72-754F-9875-66F3636FB8A1}"/>
              </a:ext>
            </a:extLst>
          </p:cNvPr>
          <p:cNvSpPr txBox="1"/>
          <p:nvPr/>
        </p:nvSpPr>
        <p:spPr>
          <a:xfrm>
            <a:off x="4254365" y="4437284"/>
            <a:ext cx="13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Week 12-14</a:t>
            </a:r>
          </a:p>
        </p:txBody>
      </p:sp>
    </p:spTree>
    <p:extLst>
      <p:ext uri="{BB962C8B-B14F-4D97-AF65-F5344CB8AC3E}">
        <p14:creationId xmlns:p14="http://schemas.microsoft.com/office/powerpoint/2010/main" val="15210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23A14-512D-F843-9D75-4F8A1AB13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72" y="1864537"/>
            <a:ext cx="7020656" cy="39408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7998A6-70B5-214B-9A3C-5C66BCB2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course “in Biology”?</a:t>
            </a:r>
          </a:p>
        </p:txBody>
      </p:sp>
    </p:spTree>
    <p:extLst>
      <p:ext uri="{BB962C8B-B14F-4D97-AF65-F5344CB8AC3E}">
        <p14:creationId xmlns:p14="http://schemas.microsoft.com/office/powerpoint/2010/main" val="328994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2560"/>
            <a:ext cx="8229600" cy="1143000"/>
          </a:xfrm>
        </p:spPr>
        <p:txBody>
          <a:bodyPr/>
          <a:lstStyle/>
          <a:p>
            <a:r>
              <a:rPr lang="en-US" dirty="0"/>
              <a:t>We Are Awash in Data</a:t>
            </a:r>
          </a:p>
        </p:txBody>
      </p:sp>
    </p:spTree>
    <p:extLst>
      <p:ext uri="{BB962C8B-B14F-4D97-AF65-F5344CB8AC3E}">
        <p14:creationId xmlns:p14="http://schemas.microsoft.com/office/powerpoint/2010/main" val="329552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6506"/>
            <a:ext cx="7772400" cy="1470025"/>
          </a:xfrm>
        </p:spPr>
        <p:txBody>
          <a:bodyPr/>
          <a:lstStyle/>
          <a:p>
            <a:r>
              <a:rPr lang="en-US" dirty="0"/>
              <a:t>Introduction to Data Science for Biology</a:t>
            </a:r>
          </a:p>
        </p:txBody>
      </p:sp>
    </p:spTree>
    <p:extLst>
      <p:ext uri="{BB962C8B-B14F-4D97-AF65-F5344CB8AC3E}">
        <p14:creationId xmlns:p14="http://schemas.microsoft.com/office/powerpoint/2010/main" val="2518820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7167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Our Semester</a:t>
            </a:r>
          </a:p>
        </p:txBody>
      </p:sp>
    </p:spTree>
    <p:extLst>
      <p:ext uri="{BB962C8B-B14F-4D97-AF65-F5344CB8AC3E}">
        <p14:creationId xmlns:p14="http://schemas.microsoft.com/office/powerpoint/2010/main" val="3482317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45"/>
            <a:ext cx="9144000" cy="2188581"/>
          </a:xfrm>
        </p:spPr>
        <p:txBody>
          <a:bodyPr>
            <a:normAutofit/>
          </a:bodyPr>
          <a:lstStyle/>
          <a:p>
            <a:r>
              <a:rPr lang="en-US" dirty="0"/>
              <a:t>Learn how to create efficient understandable datasets for biological research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273533"/>
              </p:ext>
            </p:extLst>
          </p:nvPr>
        </p:nvGraphicFramePr>
        <p:xfrm>
          <a:off x="1" y="2249024"/>
          <a:ext cx="11215314" cy="4253261"/>
        </p:xfrm>
        <a:graphic>
          <a:graphicData uri="http://schemas.openxmlformats.org/drawingml/2006/table">
            <a:tbl>
              <a:tblPr/>
              <a:tblGrid>
                <a:gridCol w="673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3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0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80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42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42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5582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923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53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MONTH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DAY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SITE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TRANSECT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SP_CODE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/>
                        </a:rPr>
                        <a:t>0-20 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effectLst/>
                          <a:latin typeface="Arial"/>
                        </a:rPr>
                        <a:t>20-40 IN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effectLst/>
                          <a:latin typeface="Arial"/>
                        </a:rPr>
                        <a:t>40-20 OFF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20-0 OFF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Arial"/>
                        </a:rPr>
                        <a:t>OBSERVER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HOAM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CAIR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CABO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ASFO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HOAM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CAIR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CABO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CAMA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ASFO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7/24/2013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BAKER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ASRU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effectLst/>
                          <a:latin typeface="Arial"/>
                        </a:rPr>
                        <a:t>LYMAN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396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Learn common programming language(s) associated with data science</a:t>
            </a:r>
          </a:p>
        </p:txBody>
      </p:sp>
      <p:pic>
        <p:nvPicPr>
          <p:cNvPr id="4" name="Picture 3" descr="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48" y="1827186"/>
            <a:ext cx="6181429" cy="46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752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 descr="R-MEM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92" y="1172029"/>
            <a:ext cx="5001597" cy="45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31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3912768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61EA5B-8B69-407B-9D07-5142427E9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3770"/>
            <a:ext cx="2415246" cy="2027227"/>
          </a:xfrm>
        </p:spPr>
        <p:txBody>
          <a:bodyPr anchor="t">
            <a:normAutofit fontScale="90000"/>
          </a:bodyPr>
          <a:lstStyle/>
          <a:p>
            <a:r>
              <a:rPr lang="en-US" sz="4700">
                <a:solidFill>
                  <a:srgbClr val="FFFFFF"/>
                </a:solidFill>
              </a:rPr>
              <a:t>Course AI Policy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444233-2CE7-A22A-DDF6-90EE3A636D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905247"/>
              </p:ext>
            </p:extLst>
          </p:nvPr>
        </p:nvGraphicFramePr>
        <p:xfrm>
          <a:off x="4157004" y="541606"/>
          <a:ext cx="4358346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674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C84CE7-5543-9C45-AF8F-294DCF34A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4433CA-CD66-FD42-8C02-423A6D91A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AC008C-88FD-744B-992A-8836A7D2C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7215A3-A1E9-E24B-812E-8EF6AFD09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40B9A5-F8DE-6642-B847-B2F9CCE8E2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B53498-5A40-F24C-BA58-B3567D051F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Build a vocabulary of visualization tools that enable students to see what their data means</a:t>
            </a:r>
          </a:p>
        </p:txBody>
      </p:sp>
      <p:pic>
        <p:nvPicPr>
          <p:cNvPr id="5" name="Picture 4" descr="ggplot2-area-plot-area-plot-and-bar-plo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44" y="1805297"/>
            <a:ext cx="7257124" cy="48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0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How I Know I Failed You</a:t>
            </a:r>
          </a:p>
        </p:txBody>
      </p:sp>
      <p:pic>
        <p:nvPicPr>
          <p:cNvPr id="5" name="Picture 4" descr="cnedu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/>
          <a:stretch/>
        </p:blipFill>
        <p:spPr>
          <a:xfrm>
            <a:off x="1509541" y="1300456"/>
            <a:ext cx="5987736" cy="55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81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-dplyr-fig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/>
          <a:stretch/>
        </p:blipFill>
        <p:spPr>
          <a:xfrm>
            <a:off x="1193445" y="2172529"/>
            <a:ext cx="6179930" cy="4237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Develop an understanding of how to manipulate data for the purposes of seeing useful patterns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swcarpentry.github.io</a:t>
            </a:r>
            <a:r>
              <a:rPr lang="en-US" sz="1200" dirty="0"/>
              <a:t>/r-novice-</a:t>
            </a:r>
            <a:r>
              <a:rPr lang="en-US" sz="1200" dirty="0" err="1"/>
              <a:t>gapminder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38754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0326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5" y="798285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3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74BF06-A108-9A42-8A84-80D505D2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40" y="0"/>
            <a:ext cx="812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6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lqa9tUMAA00m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5"/>
            <a:ext cx="8994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93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6B740-3AD1-D64A-8162-472AC529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035"/>
            <a:ext cx="9144000" cy="494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9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50356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94" y="512319"/>
            <a:ext cx="5867687" cy="58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32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37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Understand how to unify data from disparate sources to build a larger picture of biological phenomena</a:t>
            </a:r>
          </a:p>
        </p:txBody>
      </p:sp>
      <p:pic>
        <p:nvPicPr>
          <p:cNvPr id="4" name="Picture 3" descr="Screen Shot 2016-01-26 at 8.36.32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8" y="2148822"/>
            <a:ext cx="86868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45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2688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Learn basic analytical tools for deriving statistical inference from data</a:t>
            </a:r>
          </a:p>
        </p:txBody>
      </p:sp>
      <p:pic>
        <p:nvPicPr>
          <p:cNvPr id="5" name="Picture 4" descr="corre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84" y="2587230"/>
            <a:ext cx="6869031" cy="27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28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44E7-A7DB-7343-B799-17410723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001"/>
            <a:ext cx="9144000" cy="1684421"/>
          </a:xfrm>
        </p:spPr>
        <p:txBody>
          <a:bodyPr>
            <a:noAutofit/>
          </a:bodyPr>
          <a:lstStyle/>
          <a:p>
            <a:r>
              <a:rPr lang="en-US" sz="3600" dirty="0"/>
              <a:t>Determine Strategies for Communicating Results of Data Explorations for Use by Others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BE89B-5712-F242-A38F-90DFFB92E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8" y="1660278"/>
            <a:ext cx="7166556" cy="51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5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7167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/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19296800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4497"/>
            <a:ext cx="8229600" cy="1143000"/>
          </a:xfrm>
        </p:spPr>
        <p:txBody>
          <a:bodyPr/>
          <a:lstStyle/>
          <a:p>
            <a:r>
              <a:rPr lang="en-US" dirty="0"/>
              <a:t>Course Web Page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2382565" y="6235730"/>
            <a:ext cx="4206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venir Black"/>
                <a:cs typeface="Avenir Black"/>
              </a:rPr>
              <a:t>http://biol355.github.io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7DA2704-1674-F843-A27F-85A25E6C1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1" y="1154170"/>
            <a:ext cx="6600497" cy="49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14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Text”book</a:t>
            </a:r>
            <a:r>
              <a:rPr lang="en-US" dirty="0"/>
              <a:t> &amp; Weekly Readings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1362" y="6041783"/>
            <a:ext cx="3929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lack"/>
                <a:cs typeface="Avenir Black"/>
              </a:rPr>
              <a:t>http://r4ds.had.co.nz/</a:t>
            </a:r>
          </a:p>
        </p:txBody>
      </p:sp>
      <p:pic>
        <p:nvPicPr>
          <p:cNvPr id="3" name="Picture 2" descr="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7" y="1308781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4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7F006-F945-874F-ADFE-41BA19B94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846138"/>
            <a:ext cx="3860800" cy="505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05544-0B4F-5441-97E0-2594071C0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02" y="133593"/>
            <a:ext cx="8229600" cy="1143000"/>
          </a:xfrm>
        </p:spPr>
        <p:txBody>
          <a:bodyPr/>
          <a:lstStyle/>
          <a:p>
            <a:r>
              <a:rPr lang="en-US" dirty="0"/>
              <a:t>Additional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21D7C-D92E-0849-B29B-F0F77CD76F73}"/>
              </a:ext>
            </a:extLst>
          </p:cNvPr>
          <p:cNvSpPr txBox="1"/>
          <p:nvPr/>
        </p:nvSpPr>
        <p:spPr>
          <a:xfrm>
            <a:off x="2004314" y="6011862"/>
            <a:ext cx="5530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lack"/>
                <a:cs typeface="Avenir Black"/>
              </a:rPr>
              <a:t>https://</a:t>
            </a:r>
            <a:r>
              <a:rPr lang="en-US" sz="2800" dirty="0" err="1">
                <a:latin typeface="Avenir Black"/>
                <a:cs typeface="Avenir Black"/>
              </a:rPr>
              <a:t>clauswilke.com</a:t>
            </a:r>
            <a:r>
              <a:rPr lang="en-US" sz="2800" dirty="0">
                <a:latin typeface="Avenir Black"/>
                <a:cs typeface="Avenir Black"/>
              </a:rPr>
              <a:t>/</a:t>
            </a:r>
            <a:r>
              <a:rPr lang="en-US" sz="2800" dirty="0" err="1">
                <a:latin typeface="Avenir Black"/>
                <a:cs typeface="Avenir Black"/>
              </a:rPr>
              <a:t>dataviz</a:t>
            </a:r>
            <a:r>
              <a:rPr lang="en-US" sz="2800" dirty="0">
                <a:latin typeface="Avenir Black"/>
                <a:cs typeface="Avenir Black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2157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182AF9-35B7-2441-A6B9-3A3D08859E1A}"/>
              </a:ext>
            </a:extLst>
          </p:cNvPr>
          <p:cNvSpPr txBox="1"/>
          <p:nvPr/>
        </p:nvSpPr>
        <p:spPr>
          <a:xfrm>
            <a:off x="0" y="5847907"/>
            <a:ext cx="2100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dirty="0" err="1">
                <a:solidFill>
                  <a:schemeClr val="bg1"/>
                </a:solidFill>
              </a:rPr>
              <a:t>fivethiryeight.com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FDBCF2-3771-6645-A9D9-57AFFC5D7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105"/>
            <a:ext cx="9144000" cy="44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9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89494" y="5989953"/>
            <a:ext cx="4750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venir Black"/>
                <a:cs typeface="Avenir Black"/>
              </a:rPr>
              <a:t>http://</a:t>
            </a:r>
            <a:r>
              <a:rPr lang="en-US" sz="2400" b="1" dirty="0" err="1">
                <a:latin typeface="Avenir Black"/>
                <a:cs typeface="Avenir Black"/>
              </a:rPr>
              <a:t>www.datacarpentry.org</a:t>
            </a:r>
            <a:r>
              <a:rPr lang="en-US" sz="2400" b="1" dirty="0">
                <a:latin typeface="Avenir Black"/>
                <a:cs typeface="Avenir Black"/>
              </a:rPr>
              <a:t>/</a:t>
            </a:r>
          </a:p>
        </p:txBody>
      </p:sp>
      <p:pic>
        <p:nvPicPr>
          <p:cNvPr id="6" name="Picture 5" descr="DC_logo_vi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3" y="2160172"/>
            <a:ext cx="7353491" cy="221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17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D8EE-5679-1344-8F2D-A0C52246D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Etherpad</a:t>
            </a:r>
            <a:r>
              <a:rPr lang="en-US" dirty="0"/>
              <a:t>: How we will Communicate During Class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DE1BF-73C4-284F-95C4-26416743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66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0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Coding!</a:t>
            </a:r>
          </a:p>
          <a:p>
            <a:endParaRPr lang="en-US" dirty="0"/>
          </a:p>
          <a:p>
            <a:r>
              <a:rPr lang="en-US" dirty="0"/>
              <a:t>TA: Daniel Lopez</a:t>
            </a:r>
          </a:p>
          <a:p>
            <a:endParaRPr lang="en-US" dirty="0"/>
          </a:p>
          <a:p>
            <a:r>
              <a:rPr lang="en-US" dirty="0"/>
              <a:t>Guided examples and then challenge problems</a:t>
            </a:r>
          </a:p>
        </p:txBody>
      </p:sp>
    </p:spTree>
    <p:extLst>
      <p:ext uri="{BB962C8B-B14F-4D97-AF65-F5344CB8AC3E}">
        <p14:creationId xmlns:p14="http://schemas.microsoft.com/office/powerpoint/2010/main" val="61395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Weekly problem sets</a:t>
            </a:r>
          </a:p>
          <a:p>
            <a:pPr lvl="1"/>
            <a:r>
              <a:rPr lang="en-US" dirty="0"/>
              <a:t>Variable in scope!</a:t>
            </a:r>
          </a:p>
          <a:p>
            <a:pPr lvl="1"/>
            <a:r>
              <a:rPr lang="en-US" dirty="0"/>
              <a:t>May involve elements of your final project</a:t>
            </a:r>
          </a:p>
          <a:p>
            <a:endParaRPr lang="en-US" dirty="0"/>
          </a:p>
          <a:p>
            <a:r>
              <a:rPr lang="en-US" dirty="0"/>
              <a:t>Can be started in lab</a:t>
            </a:r>
          </a:p>
          <a:p>
            <a:pPr lvl="1"/>
            <a:r>
              <a:rPr lang="en-US" dirty="0"/>
              <a:t>Will highlight concepts from that week</a:t>
            </a:r>
          </a:p>
        </p:txBody>
      </p:sp>
    </p:spTree>
    <p:extLst>
      <p:ext uri="{BB962C8B-B14F-4D97-AF65-F5344CB8AC3E}">
        <p14:creationId xmlns:p14="http://schemas.microsoft.com/office/powerpoint/2010/main" val="249557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34089-37E4-5F45-9FF6-33C9C233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0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Slack for out of class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FA0F-EE7C-8742-BCBE-CF038DAF9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895" y="5676312"/>
            <a:ext cx="8229600" cy="1153234"/>
          </a:xfrm>
        </p:spPr>
        <p:txBody>
          <a:bodyPr>
            <a:normAutofit/>
          </a:bodyPr>
          <a:lstStyle/>
          <a:p>
            <a:r>
              <a:rPr lang="en-US" sz="2000" dirty="0"/>
              <a:t>Weird R errors?</a:t>
            </a:r>
          </a:p>
          <a:p>
            <a:r>
              <a:rPr lang="en-US" sz="2000" dirty="0"/>
              <a:t>Questions?</a:t>
            </a:r>
          </a:p>
          <a:p>
            <a:r>
              <a:rPr lang="en-US" sz="2000" dirty="0"/>
              <a:t>Something nerdy and funny?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CC373-EF64-9648-84F8-5520CD40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11" y="715694"/>
            <a:ext cx="6101471" cy="485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58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87A6-2652-CC43-845B-7D62F4466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SLACK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F143A-8EB9-2246-8F51-59356EA7F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the link in today’s </a:t>
            </a:r>
            <a:r>
              <a:rPr lang="en-US" dirty="0" err="1"/>
              <a:t>etherpad</a:t>
            </a:r>
            <a:endParaRPr lang="en-US" dirty="0"/>
          </a:p>
          <a:p>
            <a:endParaRPr lang="en-US" dirty="0"/>
          </a:p>
          <a:p>
            <a:r>
              <a:rPr lang="en-US" dirty="0"/>
              <a:t>Join the channel #biol355</a:t>
            </a:r>
          </a:p>
          <a:p>
            <a:endParaRPr lang="en-US" dirty="0"/>
          </a:p>
          <a:p>
            <a:r>
              <a:rPr lang="en-US" dirty="0"/>
              <a:t>Post a hello and one thing you hope to get from this semester</a:t>
            </a:r>
          </a:p>
        </p:txBody>
      </p:sp>
    </p:spTree>
    <p:extLst>
      <p:ext uri="{BB962C8B-B14F-4D97-AF65-F5344CB8AC3E}">
        <p14:creationId xmlns:p14="http://schemas.microsoft.com/office/powerpoint/2010/main" val="22790587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3C662-0A6F-944C-B527-C921D7C0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623"/>
            <a:ext cx="8229600" cy="1143000"/>
          </a:xfrm>
        </p:spPr>
        <p:txBody>
          <a:bodyPr/>
          <a:lstStyle/>
          <a:p>
            <a:r>
              <a:rPr lang="en-US" dirty="0"/>
              <a:t>R Cheat Sheet Midterm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8625C-2F56-2D4A-A008-316B656DD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153761"/>
            <a:ext cx="6985000" cy="539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5D0783-E1CA-9745-A286-0231D396EB80}"/>
              </a:ext>
            </a:extLst>
          </p:cNvPr>
          <p:cNvSpPr txBox="1"/>
          <p:nvPr/>
        </p:nvSpPr>
        <p:spPr>
          <a:xfrm>
            <a:off x="358045" y="6551261"/>
            <a:ext cx="8328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</a:t>
            </a:r>
            <a:r>
              <a:rPr lang="en-US" sz="1200" dirty="0">
                <a:hlinkClick r:id="rId3"/>
              </a:rPr>
              <a:t>https://rstudio.com/resources/cheatsheets/</a:t>
            </a:r>
            <a:r>
              <a:rPr lang="en-US" sz="1200" dirty="0"/>
              <a:t> and </a:t>
            </a:r>
            <a:r>
              <a:rPr lang="en-US" sz="1200" dirty="0">
                <a:hlinkClick r:id="rId4"/>
              </a:rPr>
              <a:t>https://rstudio.com/resources/cheatsheets/how-to-contribute-a-cheatsheet/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5114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62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Interactive presentation of data</a:t>
            </a:r>
          </a:p>
          <a:p>
            <a:pPr lvl="1"/>
            <a:r>
              <a:rPr lang="en-US" dirty="0"/>
              <a:t>Can be from your own work</a:t>
            </a:r>
          </a:p>
          <a:p>
            <a:pPr lvl="1"/>
            <a:r>
              <a:rPr lang="en-US" dirty="0"/>
              <a:t>See examples at  https://biol355.github.io/</a:t>
            </a:r>
            <a:r>
              <a:rPr lang="en-US" dirty="0" err="1"/>
              <a:t>past_projects.html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</a:t>
            </a:r>
            <a:r>
              <a:rPr lang="en-US" dirty="0" err="1"/>
              <a:t>mashups</a:t>
            </a:r>
            <a:r>
              <a:rPr lang="en-US" dirty="0"/>
              <a:t> encouraged!</a:t>
            </a:r>
          </a:p>
          <a:p>
            <a:pPr lvl="1"/>
            <a:r>
              <a:rPr lang="en-US" dirty="0"/>
              <a:t>Bring together multiple public sources of data</a:t>
            </a:r>
          </a:p>
          <a:p>
            <a:endParaRPr lang="en-US" dirty="0"/>
          </a:p>
          <a:p>
            <a:r>
              <a:rPr lang="en-US" dirty="0"/>
              <a:t>We will be asking questions about your dataset in the homework</a:t>
            </a:r>
          </a:p>
          <a:p>
            <a:pPr lvl="1"/>
            <a:r>
              <a:rPr lang="en-US" dirty="0"/>
              <a:t>What data will you be using?</a:t>
            </a:r>
          </a:p>
          <a:p>
            <a:pPr lvl="1"/>
            <a:r>
              <a:rPr lang="en-US" dirty="0"/>
              <a:t>What question do you want to answer?</a:t>
            </a:r>
          </a:p>
        </p:txBody>
      </p:sp>
    </p:spTree>
    <p:extLst>
      <p:ext uri="{BB962C8B-B14F-4D97-AF65-F5344CB8AC3E}">
        <p14:creationId xmlns:p14="http://schemas.microsoft.com/office/powerpoint/2010/main" val="25849173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41842"/>
          </a:xfrm>
        </p:spPr>
        <p:txBody>
          <a:bodyPr>
            <a:normAutofit/>
          </a:bodyPr>
          <a:lstStyle/>
          <a:p>
            <a:r>
              <a:rPr lang="en-US" dirty="0"/>
              <a:t>Next Time: Data Collection, Entry, and How to Make Your Data Usable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(and have future you avoid wanting to kill now you)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2816" y="5948467"/>
            <a:ext cx="60812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>
                <a:latin typeface="Avenir Black"/>
                <a:cs typeface="Avenir Black"/>
              </a:rPr>
              <a:t>(Read the </a:t>
            </a:r>
            <a:r>
              <a:rPr lang="en-US" sz="2600" dirty="0" err="1">
                <a:latin typeface="Avenir Black"/>
                <a:cs typeface="Avenir Black"/>
              </a:rPr>
              <a:t>Browman</a:t>
            </a:r>
            <a:r>
              <a:rPr lang="en-US" sz="2600" dirty="0">
                <a:latin typeface="Avenir Black"/>
                <a:cs typeface="Avenir Black"/>
              </a:rPr>
              <a:t> and Woo paper!)</a:t>
            </a:r>
          </a:p>
        </p:txBody>
      </p:sp>
    </p:spTree>
    <p:extLst>
      <p:ext uri="{BB962C8B-B14F-4D97-AF65-F5344CB8AC3E}">
        <p14:creationId xmlns:p14="http://schemas.microsoft.com/office/powerpoint/2010/main" val="81002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477746299_3f2919f23b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8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orking, worktable&#10;&#10;Description automatically generated">
            <a:extLst>
              <a:ext uri="{FF2B5EF4-FFF2-40B4-BE49-F238E27FC236}">
                <a16:creationId xmlns:a16="http://schemas.microsoft.com/office/drawing/2014/main" id="{4D268EC5-B42D-404E-8AD8-471DF75CC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6" y="365234"/>
            <a:ext cx="9214332" cy="612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02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mputer, picture frame&#10;&#10;Description automatically generated">
            <a:extLst>
              <a:ext uri="{FF2B5EF4-FFF2-40B4-BE49-F238E27FC236}">
                <a16:creationId xmlns:a16="http://schemas.microsoft.com/office/drawing/2014/main" id="{2302D5AC-7929-5746-BD44-DDBDA18FF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84" y="0"/>
            <a:ext cx="7646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1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1-26 at 8.35.12 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04"/>
            <a:ext cx="9144000" cy="60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71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792</Words>
  <Application>Microsoft Macintosh PowerPoint</Application>
  <PresentationFormat>On-screen Show (4:3)</PresentationFormat>
  <Paragraphs>238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Avenir Black</vt:lpstr>
      <vt:lpstr>Avenir Book</vt:lpstr>
      <vt:lpstr>Calibri</vt:lpstr>
      <vt:lpstr>Office Theme</vt:lpstr>
      <vt:lpstr>Introduction to Data Science for Biology</vt:lpstr>
      <vt:lpstr>Etherpad! Tell us about YOU!</vt:lpstr>
      <vt:lpstr>We Are Awash in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want to learn from data?</vt:lpstr>
      <vt:lpstr>Data is at the Center of Biology</vt:lpstr>
      <vt:lpstr>PowerPoint Presentation</vt:lpstr>
      <vt:lpstr>Classical Tools Not Up to the Task</vt:lpstr>
      <vt:lpstr>Classical Tools Not Up to the Task</vt:lpstr>
      <vt:lpstr>How can we work with mixes of different data sets to derive new inference?</vt:lpstr>
      <vt:lpstr>PowerPoint Presentation</vt:lpstr>
      <vt:lpstr>So, programming…</vt:lpstr>
      <vt:lpstr>What is Data Science?</vt:lpstr>
      <vt:lpstr>PowerPoint Presentation</vt:lpstr>
      <vt:lpstr>PowerPoint Presentation</vt:lpstr>
      <vt:lpstr>The Data Science Fandango</vt:lpstr>
      <vt:lpstr>This Class</vt:lpstr>
      <vt:lpstr>Why is this course “in Biology”?</vt:lpstr>
      <vt:lpstr>Introduction to Data Science for Biology</vt:lpstr>
      <vt:lpstr>Our Semester</vt:lpstr>
      <vt:lpstr>Learn how to create efficient understandable datasets for biological research</vt:lpstr>
      <vt:lpstr>Learn common programming language(s) associated with data science</vt:lpstr>
      <vt:lpstr>PowerPoint Presentation</vt:lpstr>
      <vt:lpstr>Course AI Policy</vt:lpstr>
      <vt:lpstr>Build a vocabulary of visualization tools that enable students to see what their data means</vt:lpstr>
      <vt:lpstr>This is How I Know I Failed You</vt:lpstr>
      <vt:lpstr>Develop an understanding of how to manipulate data for the purposes of seeing useful patterns</vt:lpstr>
      <vt:lpstr>PowerPoint Presentation</vt:lpstr>
      <vt:lpstr>PowerPoint Presentation</vt:lpstr>
      <vt:lpstr>PowerPoint Presentation</vt:lpstr>
      <vt:lpstr>PowerPoint Presentation</vt:lpstr>
      <vt:lpstr>Understand how to unify data from disparate sources to build a larger picture of biological phenomena</vt:lpstr>
      <vt:lpstr>Learn basic analytical tools for deriving statistical inference from data</vt:lpstr>
      <vt:lpstr>Determine Strategies for Communicating Results of Data Explorations for Use by Others</vt:lpstr>
      <vt:lpstr>This Class</vt:lpstr>
      <vt:lpstr>Course Web Page</vt:lpstr>
      <vt:lpstr>“Text”book &amp; Weekly Readings</vt:lpstr>
      <vt:lpstr>Additional Resources</vt:lpstr>
      <vt:lpstr>PowerPoint Presentation</vt:lpstr>
      <vt:lpstr>Etherpad: How we will Communicate During Class</vt:lpstr>
      <vt:lpstr>Lab</vt:lpstr>
      <vt:lpstr>Assignments</vt:lpstr>
      <vt:lpstr>Slack for out of class interactions</vt:lpstr>
      <vt:lpstr>JOIN SLACK NOW!</vt:lpstr>
      <vt:lpstr>R Cheat Sheet Midterm</vt:lpstr>
      <vt:lpstr>Final Project</vt:lpstr>
      <vt:lpstr>Next Time: Data Collection, Entry, and How to Make Your Data Usable  (and have future you avoid wanting to kill now you)</vt:lpstr>
    </vt:vector>
  </TitlesOfParts>
  <Company>UCSB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Data Science for Biology</dc:title>
  <dc:creator>Jarrett Byrnes</dc:creator>
  <cp:lastModifiedBy>Jarrett Byrnes</cp:lastModifiedBy>
  <cp:revision>37</cp:revision>
  <cp:lastPrinted>2020-01-27T20:38:15Z</cp:lastPrinted>
  <dcterms:created xsi:type="dcterms:W3CDTF">2016-01-25T22:36:19Z</dcterms:created>
  <dcterms:modified xsi:type="dcterms:W3CDTF">2026-01-29T21:25:22Z</dcterms:modified>
</cp:coreProperties>
</file>